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Arial Rounded MT Bold" panose="020F070403050403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000000"/>
          </p15:clr>
        </p15:guide>
        <p15:guide id="2" pos="57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7Lw2bzXIsePzXaL+/72aIKkUv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AB361-5295-471F-BA45-BD3225B584C0}">
  <a:tblStyle styleId="{CA2AB361-5295-471F-BA45-BD3225B584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5F3"/>
          </a:solidFill>
        </a:fill>
      </a:tcStyle>
    </a:wholeTbl>
    <a:band1H>
      <a:tcTxStyle/>
      <a:tcStyle>
        <a:tcBdr/>
        <a:fill>
          <a:solidFill>
            <a:srgbClr val="CAEB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B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52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f9513d44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11f9513d44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29" y="5586987"/>
            <a:ext cx="4995804" cy="4700013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585506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7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3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3"/>
            <a:ext cx="8884587" cy="1688075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79" y="985046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1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3" y="4490856"/>
            <a:ext cx="10817250" cy="3150915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3"/>
            <a:ext cx="7257494" cy="7398983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3" y="8419881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5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5" y="-1336359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59" y="4189842"/>
            <a:ext cx="5730863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4" y="2343149"/>
            <a:ext cx="2857526" cy="23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5" y="9720021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89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7"/>
            <a:ext cx="15390420" cy="98755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_2_Column_Description_Layout">
  <p:cSld name="1_Topic_2_Column_Description_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sz="2700" b="1"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lvl="2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sz="2400" b="1"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lvl="3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 b="1"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 sz="1800" b="1"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sz="2700" b="1"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lvl="2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sz="2400" b="1"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lvl="3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 b="1"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 sz="1800" b="1"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>
                <a:solidFill>
                  <a:srgbClr val="5754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86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STEP_WITHOUT_STEP_COUNT">
  <p:cSld name="1_ACTIVITY_STEP_WITHOUT_STEP_COU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1035973" y="447872"/>
            <a:ext cx="14555482" cy="92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9639304" y="1662040"/>
            <a:ext cx="6735492" cy="81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1035972" y="1651521"/>
            <a:ext cx="8241380" cy="81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0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585506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7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3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5999" y="7698533"/>
            <a:ext cx="9586910" cy="1688075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79" y="985046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1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4" y="4490855"/>
            <a:ext cx="9586910" cy="3150917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6" y="4490855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483490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5999" y="7690144"/>
            <a:ext cx="14509103" cy="1688075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7" y="2133010"/>
            <a:ext cx="1669427" cy="166942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3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3" y="4809149"/>
            <a:ext cx="14509098" cy="2832623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5" y="-1323863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31" y="4834906"/>
            <a:ext cx="1138367" cy="1138367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2" y="4633715"/>
            <a:ext cx="14509098" cy="3862367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1" y="838648"/>
            <a:ext cx="1669427" cy="166942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3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3" y="-1323863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8" y="6531551"/>
            <a:ext cx="2900363" cy="37554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3456992"/>
            <a:ext cx="14509098" cy="1176723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299" cy="8181975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2" y="1562100"/>
            <a:ext cx="7372350" cy="8181975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89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36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1"/>
            <a:ext cx="15621000" cy="8226101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89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1" y="231077"/>
            <a:ext cx="15439830" cy="960551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5" y="3800434"/>
            <a:ext cx="3792407" cy="3792407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69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6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8" y="1443771"/>
            <a:ext cx="9041663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9" y="3623805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lang="en-US" dirty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5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5" y="2633665"/>
            <a:ext cx="1244303" cy="124430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1" y="2266233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89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1" y="447872"/>
            <a:ext cx="14530601" cy="923729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6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1" y="1665514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3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3" y="4806312"/>
            <a:ext cx="2834172" cy="6743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3" y="4794885"/>
            <a:ext cx="2834175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6" y="9037374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16152928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1" y="447872"/>
            <a:ext cx="14555483" cy="923729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62040"/>
            <a:ext cx="7612728" cy="7443860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1" y="1651519"/>
            <a:ext cx="8241380" cy="8187611"/>
          </a:xfrm>
        </p:spPr>
        <p:txBody>
          <a:bodyPr>
            <a:normAutofit/>
          </a:bodyPr>
          <a:lstStyle>
            <a:lvl1pPr marL="0" indent="0" algn="just">
              <a:buNone/>
              <a:defRPr lang="en-US" dirty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3" y="4806312"/>
            <a:ext cx="2834172" cy="6743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3" y="4794885"/>
            <a:ext cx="2834175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0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570085"/>
            <a:ext cx="15439830" cy="724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025963" y="467647"/>
            <a:ext cx="1904700" cy="734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04876" y="1243246"/>
            <a:ext cx="603557" cy="780050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5" y="8978559"/>
            <a:ext cx="1478903" cy="536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/>
              <a:t>Session 1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9000"/>
              <a:buFont typeface="Arial Rounded"/>
              <a:buNone/>
            </a:pPr>
            <a:r>
              <a:rPr lang="en-US" dirty="0"/>
              <a:t>Introduction to </a:t>
            </a:r>
            <a:r>
              <a:rPr lang="en-US" dirty="0" err="1"/>
              <a:t>Pictoblox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 dirty="0"/>
              <a:t>All about PictoBlox</a:t>
            </a:r>
            <a:endParaRPr dirty="0"/>
          </a:p>
        </p:txBody>
      </p:sp>
      <p:sp>
        <p:nvSpPr>
          <p:cNvPr id="179" name="Google Shape;179;p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idx="1"/>
          </p:nvPr>
        </p:nvSpPr>
        <p:spPr>
          <a:xfrm>
            <a:off x="952500" y="2214880"/>
            <a:ext cx="15621000" cy="7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PictoBlox is a Scratch 3.0-based graphical programming software. It is the ideal companion for setting the first step into the world of programming. 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It is a user-friendly interface where drag-and-drop functionality eliminates the need to memorize syntax and rules which is the case in traditional programming language. 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It helps budding programmers like you, to learn how to write</a:t>
            </a:r>
            <a:br>
              <a:rPr lang="en-US"/>
            </a:br>
            <a:r>
              <a:rPr lang="en-US"/>
              <a:t> a program in a fun, educational and easy way, using blocks.</a:t>
            </a:r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What is PictoBlox?</a:t>
            </a:r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PictoBlox Interface</a:t>
            </a:r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95" name="Google Shape;195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2273701" y="1555819"/>
            <a:ext cx="12145262" cy="819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b="1"/>
              <a:t>Stage</a:t>
            </a:r>
            <a:r>
              <a:rPr lang="en-US"/>
              <a:t> is a background (also</a:t>
            </a:r>
            <a:br>
              <a:rPr lang="en-US"/>
            </a:br>
            <a:r>
              <a:rPr lang="en-US"/>
              <a:t>called a backdrop) for your </a:t>
            </a:r>
            <a:br>
              <a:rPr lang="en-US"/>
            </a:br>
            <a:r>
              <a:rPr lang="en-US"/>
              <a:t>Scratch projects.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 </a:t>
            </a:r>
            <a:r>
              <a:rPr lang="en-US" b="1"/>
              <a:t>Stage</a:t>
            </a:r>
            <a:r>
              <a:rPr lang="en-US"/>
              <a:t> is where the </a:t>
            </a:r>
            <a:br>
              <a:rPr lang="en-US"/>
            </a:br>
            <a:r>
              <a:rPr lang="en-US"/>
              <a:t>sprites move, draw, and </a:t>
            </a:r>
            <a:br>
              <a:rPr lang="en-US"/>
            </a:br>
            <a:r>
              <a:rPr lang="en-US"/>
              <a:t>interact with each other.</a:t>
            </a:r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Stage</a:t>
            </a:r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9307" y="1773027"/>
            <a:ext cx="6521742" cy="77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 Sprite is an object or a character which performs different actions in the project.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They can be moved to any place in the stage, either by:</a:t>
            </a:r>
            <a:endParaRPr/>
          </a:p>
          <a:p>
            <a:pPr marL="1200150" lvl="1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Clicking on them and dragging. </a:t>
            </a:r>
            <a:endParaRPr/>
          </a:p>
          <a:p>
            <a:pPr marL="1200150" lvl="1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By writing a program to control them.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Sprite</a:t>
            </a:r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13" name="Google Shape;2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9307" y="1781835"/>
            <a:ext cx="6521742" cy="77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Below the </a:t>
            </a:r>
            <a:r>
              <a:rPr lang="en-US" b="1"/>
              <a:t>Stage</a:t>
            </a:r>
            <a:r>
              <a:rPr lang="en-US"/>
              <a:t> (bottom right) is the </a:t>
            </a:r>
            <a:r>
              <a:rPr lang="en-US" b="1"/>
              <a:t>Stage Palette</a:t>
            </a:r>
            <a:r>
              <a:rPr lang="en-US"/>
              <a:t>. You have different tools in the </a:t>
            </a:r>
            <a:r>
              <a:rPr lang="en-US" b="1"/>
              <a:t>Stage Palette </a:t>
            </a:r>
            <a:r>
              <a:rPr lang="en-US"/>
              <a:t>using which you can change the </a:t>
            </a:r>
            <a:r>
              <a:rPr lang="en-US" b="1"/>
              <a:t>Stage</a:t>
            </a:r>
            <a:r>
              <a:rPr lang="en-US"/>
              <a:t>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1600200" lvl="1" indent="-571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can choose an image from backdrop library.</a:t>
            </a:r>
            <a:endParaRPr/>
          </a:p>
          <a:p>
            <a:pPr marL="1600200" lvl="1" indent="-571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can paint a new stag e or import an image.</a:t>
            </a:r>
            <a:endParaRPr/>
          </a:p>
          <a:p>
            <a:pPr marL="1600200" lvl="1" indent="-571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can click a picture using your computer’s or laptop’s camera.</a:t>
            </a: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Stage Palette</a:t>
            </a:r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9307" y="1773027"/>
            <a:ext cx="6521742" cy="77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952500" y="1562100"/>
            <a:ext cx="6504940" cy="81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 block is a jigsaw puzzle piece, which is used to write programs. 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They can be simply dragged and dropped below one another in the scripting area to build awesome programs. </a:t>
            </a:r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Blocks</a:t>
            </a:r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30" name="Google Shape;230;p18" descr="https://thestempedia.com/wp-content/uploads/2017/09/Pictoblox-UI-Annoted-Low-Res.png"/>
          <p:cNvPicPr preferRelativeResize="0"/>
          <p:nvPr/>
        </p:nvPicPr>
        <p:blipFill rotWithShape="1">
          <a:blip r:embed="rId3">
            <a:alphaModFix/>
          </a:blip>
          <a:srcRect t="7773" r="76000"/>
          <a:stretch/>
        </p:blipFill>
        <p:spPr>
          <a:xfrm>
            <a:off x="10016873" y="1268120"/>
            <a:ext cx="4389120" cy="876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 </a:t>
            </a:r>
            <a:r>
              <a:rPr lang="en-US" b="1"/>
              <a:t>Block palette</a:t>
            </a:r>
            <a:r>
              <a:rPr lang="en-US"/>
              <a:t> is under the </a:t>
            </a:r>
            <a:r>
              <a:rPr lang="en-US" b="1"/>
              <a:t>Blocks</a:t>
            </a:r>
            <a:r>
              <a:rPr lang="en-US"/>
              <a:t> tab. It consists of different palettes such as Motion, Sound, Control etc. 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Each palette has different blocks that perform functions as specified by the palette name.  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E.g., blocks in the </a:t>
            </a:r>
            <a:r>
              <a:rPr lang="en-US" b="1"/>
              <a:t>Motion</a:t>
            </a:r>
            <a:r>
              <a:rPr lang="en-US"/>
              <a:t> palette will control motion of the sprite, and the blocks in </a:t>
            </a:r>
            <a:r>
              <a:rPr lang="en-US" b="1"/>
              <a:t>Control</a:t>
            </a:r>
            <a:r>
              <a:rPr lang="en-US"/>
              <a:t> palette will control the working and order of the script.</a:t>
            </a: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Block Palette</a:t>
            </a:r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39" name="Google Shape;239;p19" descr="https://thestempedia.com/wp-content/uploads/2017/09/Pictoblox-UI-Annoted-Low-Res.png"/>
          <p:cNvPicPr preferRelativeResize="0"/>
          <p:nvPr/>
        </p:nvPicPr>
        <p:blipFill rotWithShape="1">
          <a:blip r:embed="rId3">
            <a:alphaModFix/>
          </a:blip>
          <a:srcRect t="7773" r="76000"/>
          <a:stretch/>
        </p:blipFill>
        <p:spPr>
          <a:xfrm>
            <a:off x="10151470" y="1322288"/>
            <a:ext cx="4580529" cy="867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body" idx="1"/>
          </p:nvPr>
        </p:nvSpPr>
        <p:spPr>
          <a:xfrm>
            <a:off x="1440180" y="1610056"/>
            <a:ext cx="6972300" cy="81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lang="en-US" b="1"/>
              <a:t>Script</a:t>
            </a:r>
            <a:r>
              <a:rPr lang="en-US"/>
              <a:t> is a program or code in PictoBlox/Scratch programming language.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</a:pPr>
            <a:r>
              <a:rPr lang="en-US"/>
              <a:t> 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lang="en-US"/>
              <a:t>Script is a ‘set of blocks’ that are arranged below one another, in a specific order, to perform a single task or a series of tasks. </a:t>
            </a:r>
            <a:br>
              <a:rPr lang="en-US"/>
            </a:b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lang="en-US" b="1"/>
              <a:t>Scripting Area </a:t>
            </a:r>
            <a:r>
              <a:rPr lang="en-US"/>
              <a:t>is where you write the Script.</a:t>
            </a:r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Script</a:t>
            </a: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48" name="Google Shape;248;p20" descr="https://thestempedia.com/wp-content/uploads/2017/09/Pictoblox-UI-Annoted-Low-Res.png"/>
          <p:cNvPicPr preferRelativeResize="0"/>
          <p:nvPr/>
        </p:nvPicPr>
        <p:blipFill rotWithShape="1">
          <a:blip r:embed="rId3">
            <a:alphaModFix/>
          </a:blip>
          <a:srcRect l="24670" t="13620" r="39010" b="19"/>
          <a:stretch/>
        </p:blipFill>
        <p:spPr>
          <a:xfrm>
            <a:off x="9509077" y="1562100"/>
            <a:ext cx="6642202" cy="821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Follow the steps below to make the script 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Run the script by clicking on the green flag above the stage.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Make Tobi Move</a:t>
            </a:r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258" name="Google Shape;258;p22"/>
          <p:cNvGraphicFramePr/>
          <p:nvPr/>
        </p:nvGraphicFramePr>
        <p:xfrm>
          <a:off x="1510016" y="3060218"/>
          <a:ext cx="7184925" cy="4520400"/>
        </p:xfrm>
        <a:graphic>
          <a:graphicData uri="http://schemas.openxmlformats.org/drawingml/2006/table">
            <a:tbl>
              <a:tblPr firstRow="1" bandRow="1">
                <a:noFill/>
                <a:tableStyleId>{CA2AB361-5295-471F-BA45-BD3225B584C0}</a:tableStyleId>
              </a:tblPr>
              <a:tblGrid>
                <a:gridCol w="126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Step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Block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Palette</a:t>
                      </a:r>
                      <a:endParaRPr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/>
                        <a:t>1.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/>
                        <a:t>when flag clicked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Events</a:t>
                      </a:r>
                      <a:endParaRPr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2.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Forever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Control</a:t>
                      </a:r>
                      <a:endParaRPr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3.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Move () steps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Motion</a:t>
                      </a:r>
                      <a:endParaRPr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4.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If on edge, bounce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Motion</a:t>
                      </a:r>
                      <a:endParaRPr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5.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Wait () seconds</a:t>
                      </a:r>
                      <a:endParaRPr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Control</a:t>
                      </a:r>
                      <a:endParaRPr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85CD1188-86DA-277A-F6A8-C4C7AEDB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48" y="2698015"/>
            <a:ext cx="4959947" cy="59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f9513d447_2_0"/>
          <p:cNvSpPr txBox="1">
            <a:spLocks noGrp="1"/>
          </p:cNvSpPr>
          <p:nvPr>
            <p:ph idx="1"/>
          </p:nvPr>
        </p:nvSpPr>
        <p:spPr>
          <a:xfrm>
            <a:off x="1971040" y="1543052"/>
            <a:ext cx="14602460" cy="8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What is happening to Tobi? Is Tobi upside down sometimes?</a:t>
            </a:r>
            <a:endParaRPr/>
          </a:p>
        </p:txBody>
      </p:sp>
      <p:sp>
        <p:nvSpPr>
          <p:cNvPr id="264" name="Google Shape;264;g11f9513d447_2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Make Tobi Move</a:t>
            </a:r>
            <a:endParaRPr/>
          </a:p>
        </p:txBody>
      </p:sp>
      <p:sp>
        <p:nvSpPr>
          <p:cNvPr id="265" name="Google Shape;265;g11f9513d447_2_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66" name="Google Shape;266;g11f9513d447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951" y="3698240"/>
            <a:ext cx="9515602" cy="612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Make Tobi Move</a:t>
            </a:r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2"/>
          </p:nvPr>
        </p:nvSpPr>
        <p:spPr>
          <a:xfrm>
            <a:off x="1035972" y="1651521"/>
            <a:ext cx="9774268" cy="81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To prevent Tobi from going upside down, we must change its rotation style.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Add a </a:t>
            </a:r>
            <a:r>
              <a:rPr lang="en-US" b="1"/>
              <a:t>set rotation style (left-right) </a:t>
            </a:r>
            <a:r>
              <a:rPr lang="en-US"/>
              <a:t>block from the </a:t>
            </a:r>
            <a:r>
              <a:rPr lang="en-US" b="1" i="1"/>
              <a:t>Motion</a:t>
            </a:r>
            <a:r>
              <a:rPr lang="en-US"/>
              <a:t> palette, below the </a:t>
            </a:r>
            <a:r>
              <a:rPr lang="en-US" b="1"/>
              <a:t>when flag clicked</a:t>
            </a:r>
            <a:r>
              <a:rPr lang="en-US"/>
              <a:t> block.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 program is now complete.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Run the script by clicking on the green flag. 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75" name="Google Shape;2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152" y="5831840"/>
            <a:ext cx="6466568" cy="419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1958FE7-02AA-CDBB-6065-19D5DD9E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011" y="2286000"/>
            <a:ext cx="4987123" cy="60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 </a:t>
            </a:r>
            <a:r>
              <a:rPr lang="en-US" b="1"/>
              <a:t>program</a:t>
            </a:r>
            <a:r>
              <a:rPr lang="en-US"/>
              <a:t> is a set of instructions that a computer follows to complete a task.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 computer receives a </a:t>
            </a:r>
            <a:r>
              <a:rPr lang="en-US" b="1"/>
              <a:t>set of instructions (program) </a:t>
            </a:r>
            <a:r>
              <a:rPr lang="en-US"/>
              <a:t>which it interprets and follows step by step, to produce the required output in order to accomplish a given task.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t="5487" b="9619"/>
          <a:stretch/>
        </p:blipFill>
        <p:spPr>
          <a:xfrm>
            <a:off x="4189885" y="5272818"/>
            <a:ext cx="8037710" cy="46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Programming consist of three parts: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1200150" lvl="1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Planning the program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Writing the program in a programming language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Testing and debugging the program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7429" y="3111486"/>
            <a:ext cx="5665498" cy="402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/>
              <a:t>Programming Analogy:</a:t>
            </a:r>
            <a:br>
              <a:rPr lang="en-US"/>
            </a:br>
            <a:r>
              <a:rPr lang="en-US"/>
              <a:t>Getting Dressed for School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idx="1"/>
          </p:nvPr>
        </p:nvSpPr>
        <p:spPr>
          <a:xfrm>
            <a:off x="1735810" y="1543052"/>
            <a:ext cx="14837690" cy="8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Taking off the pajamas.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Taking off the undergarments from the previous day.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6345" y="4099659"/>
            <a:ext cx="3487422" cy="564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2415540" y="1562100"/>
            <a:ext cx="4859020" cy="81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Wearing a fresh pair of undergarments.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Putting on the school uniform.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2"/>
          </p:nvPr>
        </p:nvSpPr>
        <p:spPr>
          <a:xfrm>
            <a:off x="8141494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9270" y="3049342"/>
            <a:ext cx="2456200" cy="520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Wearing your accessories such as the belt, tie and ID card.</a:t>
            </a:r>
            <a:endParaRPr/>
          </a:p>
          <a:p>
            <a:pPr marL="571500" lvl="0" indent="-5715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Finally, wearing socks and shoes.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Here, as you can see, you followed a set of instructions in a specific order, to complete the task of getting dressed.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880" y="3505538"/>
            <a:ext cx="3255500" cy="42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idx="1"/>
          </p:nvPr>
        </p:nvSpPr>
        <p:spPr>
          <a:xfrm>
            <a:off x="1399540" y="1563372"/>
            <a:ext cx="14003020" cy="8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Similarly, you must write a program in a specific order, so that the computer does the task given to it correctly, and we can get the result that we expect.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6757" y="4301973"/>
            <a:ext cx="345201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0114" y="4417934"/>
            <a:ext cx="3108696" cy="502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1408" y="4175321"/>
            <a:ext cx="2543540" cy="53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220617 STEMpedia Template for School Lectures - Classes 3,4,5 R7">
  <a:themeElements>
    <a:clrScheme name="Custom 4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617 STEMpedia Template for School Lectures - Classes 3,4,5 R7" id="{1E5362DE-59C1-4F8F-9EEF-8C2839ECF346}" vid="{15C6BFAB-AC30-4261-8B7C-34147A648C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Template for School Lectures - Classes 3,4,5 R7</Template>
  <TotalTime>2</TotalTime>
  <Words>776</Words>
  <Application>Microsoft Office PowerPoint</Application>
  <PresentationFormat>Custom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Arial Rounded MT Bold</vt:lpstr>
      <vt:lpstr>Wingdings</vt:lpstr>
      <vt:lpstr>Arial</vt:lpstr>
      <vt:lpstr>Arial Black</vt:lpstr>
      <vt:lpstr>Arial Rounded</vt:lpstr>
      <vt:lpstr>20220617 STEMpedia Template for School Lectures - Classes 3,4,5 R7</vt:lpstr>
      <vt:lpstr>Introduction to Pictoblox</vt:lpstr>
      <vt:lpstr>What is a Program?</vt:lpstr>
      <vt:lpstr>What is a Program?</vt:lpstr>
      <vt:lpstr>What is a Program?</vt:lpstr>
      <vt:lpstr>Programming Analogy: Getting Dressed for School</vt:lpstr>
      <vt:lpstr>Analogy – How to change dress?</vt:lpstr>
      <vt:lpstr>Analogy – How to change dress?</vt:lpstr>
      <vt:lpstr>Analogy – How to change dress?</vt:lpstr>
      <vt:lpstr>Analogy – How to change dress?</vt:lpstr>
      <vt:lpstr>All about PictoBlox</vt:lpstr>
      <vt:lpstr>What is PictoBlox?</vt:lpstr>
      <vt:lpstr>PictoBlox Interface</vt:lpstr>
      <vt:lpstr>Stage</vt:lpstr>
      <vt:lpstr>Sprite</vt:lpstr>
      <vt:lpstr>Stage Palette</vt:lpstr>
      <vt:lpstr>Blocks</vt:lpstr>
      <vt:lpstr>Block Palette</vt:lpstr>
      <vt:lpstr>Script</vt:lpstr>
      <vt:lpstr>Make Tobi Move</vt:lpstr>
      <vt:lpstr>Make Tobi Move</vt:lpstr>
      <vt:lpstr>Make Tobi Move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Pictoblox</dc:title>
  <dc:creator>contact@thestempedia.com</dc:creator>
  <cp:lastModifiedBy>Dhanaseakran Kannaiyan</cp:lastModifiedBy>
  <cp:revision>2</cp:revision>
  <dcterms:modified xsi:type="dcterms:W3CDTF">2023-04-10T01:39:26Z</dcterms:modified>
</cp:coreProperties>
</file>